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 name="Google Shape;9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8a3e7b797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 name="Google Shape;189;g48a3e7b797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8a3e7b797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g48a3e7b797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8996a2683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48996a2683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8996a2683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48996a2683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8996a2683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48996a2683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8996a2683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48996a2683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8996a2683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48996a2683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9bc11e263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49bc11e263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8996a2683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g48996a2683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8996a2683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48996a2683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 name="Google Shape;10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8996a2683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g48996a2683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8996a268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 name="Google Shape;117;g48996a268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8a3e7b797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 name="Google Shape;129;g48a3e7b797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a526886c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 name="Google Shape;138;g48a526886c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8996a2683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 name="Google Shape;147;g48996a2683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8a3e7b79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 name="Google Shape;158;g48a3e7b79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8996a2683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48996a2683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8a3e7b797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 name="Google Shape;181;g48a3e7b797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560"/>
              </a:spcBef>
              <a:spcAft>
                <a:spcPts val="0"/>
              </a:spcAft>
              <a:buSzPts val="2800"/>
              <a:buNone/>
              <a:defRPr>
                <a:solidFill>
                  <a:srgbClr val="888888"/>
                </a:solidFill>
              </a:defRPr>
            </a:lvl1pPr>
            <a:lvl2pPr lvl="1" algn="ctr">
              <a:spcBef>
                <a:spcPts val="480"/>
              </a:spcBef>
              <a:spcAft>
                <a:spcPts val="0"/>
              </a:spcAft>
              <a:buSzPts val="2400"/>
              <a:buNone/>
              <a:defRPr>
                <a:solidFill>
                  <a:srgbClr val="888888"/>
                </a:solidFill>
              </a:defRPr>
            </a:lvl2pPr>
            <a:lvl3pPr lvl="2" algn="ctr">
              <a:spcBef>
                <a:spcPts val="400"/>
              </a:spcBef>
              <a:spcAft>
                <a:spcPts val="0"/>
              </a:spcAft>
              <a:buSzPts val="20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639762"/>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1981200" y="-533400"/>
            <a:ext cx="5181600" cy="8229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4 Content" type="fourObj">
  <p:cSld name="FOUR_OBJECTS">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639762"/>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 name="Google Shape;86;p13"/>
          <p:cNvSpPr txBox="1"/>
          <p:nvPr>
            <p:ph idx="1" type="body"/>
          </p:nvPr>
        </p:nvSpPr>
        <p:spPr>
          <a:xfrm>
            <a:off x="457200" y="990600"/>
            <a:ext cx="4038600" cy="2514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3"/>
          <p:cNvSpPr txBox="1"/>
          <p:nvPr>
            <p:ph idx="2" type="body"/>
          </p:nvPr>
        </p:nvSpPr>
        <p:spPr>
          <a:xfrm>
            <a:off x="4648200" y="990600"/>
            <a:ext cx="4038600" cy="2514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3"/>
          <p:cNvSpPr txBox="1"/>
          <p:nvPr>
            <p:ph idx="3" type="body"/>
          </p:nvPr>
        </p:nvSpPr>
        <p:spPr>
          <a:xfrm>
            <a:off x="457200" y="3657600"/>
            <a:ext cx="4038600" cy="2514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13"/>
          <p:cNvSpPr txBox="1"/>
          <p:nvPr>
            <p:ph idx="4" type="body"/>
          </p:nvPr>
        </p:nvSpPr>
        <p:spPr>
          <a:xfrm>
            <a:off x="4648200" y="3657600"/>
            <a:ext cx="4038600" cy="2514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 name="Google Shape;9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120651"/>
            <a:ext cx="8229600" cy="715962"/>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sz="3200">
                <a:solidFill>
                  <a:srgbClr val="0070C0"/>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body"/>
          </p:nvPr>
        </p:nvSpPr>
        <p:spPr>
          <a:xfrm>
            <a:off x="457200" y="914400"/>
            <a:ext cx="8229600" cy="53340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rgbClr val="0070C0"/>
              </a:buClr>
              <a:buSzPts val="1800"/>
              <a:buFont typeface="Noto Sans Symbols"/>
              <a:buChar char="▪"/>
              <a:defRPr sz="1800"/>
            </a:lvl1pPr>
            <a:lvl2pPr indent="-342900" lvl="1" marL="914400" algn="l">
              <a:spcBef>
                <a:spcPts val="360"/>
              </a:spcBef>
              <a:spcAft>
                <a:spcPts val="0"/>
              </a:spcAft>
              <a:buClr>
                <a:srgbClr val="92D050"/>
              </a:buClr>
              <a:buSzPts val="1800"/>
              <a:buFont typeface="Noto Sans Symbols"/>
              <a:buChar char="▪"/>
              <a:defRPr sz="1800"/>
            </a:lvl2pPr>
            <a:lvl3pPr indent="-330200" lvl="2" marL="1371600" algn="l">
              <a:spcBef>
                <a:spcPts val="320"/>
              </a:spcBef>
              <a:spcAft>
                <a:spcPts val="0"/>
              </a:spcAft>
              <a:buClr>
                <a:srgbClr val="FF0000"/>
              </a:buClr>
              <a:buSzPts val="1600"/>
              <a:buFont typeface="Noto Sans Symbols"/>
              <a:buChar char="▪"/>
              <a:defRPr sz="1600"/>
            </a:lvl3pPr>
            <a:lvl4pPr indent="-330200" lvl="3" marL="1828800" algn="l">
              <a:spcBef>
                <a:spcPts val="320"/>
              </a:spcBef>
              <a:spcAft>
                <a:spcPts val="0"/>
              </a:spcAft>
              <a:buClr>
                <a:schemeClr val="dk1"/>
              </a:buClr>
              <a:buSzPts val="1600"/>
              <a:buChar char="–"/>
              <a:defRPr sz="1600"/>
            </a:lvl4pPr>
            <a:lvl5pPr indent="-317500" lvl="4" marL="2286000" algn="l">
              <a:spcBef>
                <a:spcPts val="280"/>
              </a:spcBef>
              <a:spcAft>
                <a:spcPts val="0"/>
              </a:spcAft>
              <a:buClr>
                <a:schemeClr val="dk1"/>
              </a:buClr>
              <a:buSzPts val="1400"/>
              <a:buChar char="»"/>
              <a:defRPr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1" i="0" sz="16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1" i="0" sz="16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1" i="0" sz="16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1" i="0" sz="16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1" i="0" sz="16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1" i="0" sz="16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1" i="0" sz="16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1" i="0" sz="16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1"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SzPts val="2000"/>
              <a:buNone/>
              <a:defRPr sz="2000">
                <a:solidFill>
                  <a:srgbClr val="888888"/>
                </a:solidFill>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639762"/>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639762"/>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639762"/>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hlink"/>
              </a:buClr>
              <a:buSzPts val="3200"/>
              <a:buFont typeface="Noto Sans Symbols"/>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rgbClr val="FF0000"/>
              </a:buClr>
              <a:buSzPts val="2800"/>
              <a:buFont typeface="Noto Sans Symbols"/>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rgbClr val="00CC00"/>
              </a:buClr>
              <a:buSzPts val="2400"/>
              <a:buFont typeface="Noto Sans Symbols"/>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639762"/>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3600" u="none" cap="none" strike="noStrike">
                <a:solidFill>
                  <a:schemeClr val="hlink"/>
                </a:solidFill>
                <a:latin typeface="Calibri"/>
                <a:ea typeface="Calibri"/>
                <a:cs typeface="Calibri"/>
                <a:sym typeface="Calibri"/>
              </a:defRPr>
            </a:lvl1pPr>
            <a:lvl2pPr lvl="1" marR="0" rtl="0" algn="ctr">
              <a:spcBef>
                <a:spcPts val="0"/>
              </a:spcBef>
              <a:spcAft>
                <a:spcPts val="0"/>
              </a:spcAft>
              <a:buSzPts val="1400"/>
              <a:buNone/>
              <a:defRPr b="0" i="0" sz="3600" u="none" cap="none" strike="noStrike">
                <a:solidFill>
                  <a:schemeClr val="hlink"/>
                </a:solidFill>
                <a:latin typeface="Calibri"/>
                <a:ea typeface="Calibri"/>
                <a:cs typeface="Calibri"/>
                <a:sym typeface="Calibri"/>
              </a:defRPr>
            </a:lvl2pPr>
            <a:lvl3pPr lvl="2" marR="0" rtl="0" algn="ctr">
              <a:spcBef>
                <a:spcPts val="0"/>
              </a:spcBef>
              <a:spcAft>
                <a:spcPts val="0"/>
              </a:spcAft>
              <a:buSzPts val="1400"/>
              <a:buNone/>
              <a:defRPr b="0" i="0" sz="3600" u="none" cap="none" strike="noStrike">
                <a:solidFill>
                  <a:schemeClr val="hlink"/>
                </a:solidFill>
                <a:latin typeface="Calibri"/>
                <a:ea typeface="Calibri"/>
                <a:cs typeface="Calibri"/>
                <a:sym typeface="Calibri"/>
              </a:defRPr>
            </a:lvl3pPr>
            <a:lvl4pPr lvl="3" marR="0" rtl="0" algn="ctr">
              <a:spcBef>
                <a:spcPts val="0"/>
              </a:spcBef>
              <a:spcAft>
                <a:spcPts val="0"/>
              </a:spcAft>
              <a:buSzPts val="1400"/>
              <a:buNone/>
              <a:defRPr b="0" i="0" sz="3600" u="none" cap="none" strike="noStrike">
                <a:solidFill>
                  <a:schemeClr val="hlink"/>
                </a:solidFill>
                <a:latin typeface="Calibri"/>
                <a:ea typeface="Calibri"/>
                <a:cs typeface="Calibri"/>
                <a:sym typeface="Calibri"/>
              </a:defRPr>
            </a:lvl4pPr>
            <a:lvl5pPr lvl="4" marR="0" rtl="0" algn="ctr">
              <a:spcBef>
                <a:spcPts val="0"/>
              </a:spcBef>
              <a:spcAft>
                <a:spcPts val="0"/>
              </a:spcAft>
              <a:buSzPts val="1400"/>
              <a:buNone/>
              <a:defRPr b="0" i="0" sz="3600" u="none" cap="none" strike="noStrike">
                <a:solidFill>
                  <a:schemeClr val="hlink"/>
                </a:solidFill>
                <a:latin typeface="Calibri"/>
                <a:ea typeface="Calibri"/>
                <a:cs typeface="Calibri"/>
                <a:sym typeface="Calibri"/>
              </a:defRPr>
            </a:lvl5pPr>
            <a:lvl6pPr lvl="5" marR="0" rtl="0" algn="ctr">
              <a:spcBef>
                <a:spcPts val="0"/>
              </a:spcBef>
              <a:spcAft>
                <a:spcPts val="0"/>
              </a:spcAft>
              <a:buSzPts val="1400"/>
              <a:buNone/>
              <a:defRPr b="0" i="0" sz="3600" u="none" cap="none" strike="noStrike">
                <a:solidFill>
                  <a:schemeClr val="hlink"/>
                </a:solidFill>
                <a:latin typeface="Calibri"/>
                <a:ea typeface="Calibri"/>
                <a:cs typeface="Calibri"/>
                <a:sym typeface="Calibri"/>
              </a:defRPr>
            </a:lvl6pPr>
            <a:lvl7pPr lvl="6" marR="0" rtl="0" algn="ctr">
              <a:spcBef>
                <a:spcPts val="0"/>
              </a:spcBef>
              <a:spcAft>
                <a:spcPts val="0"/>
              </a:spcAft>
              <a:buSzPts val="1400"/>
              <a:buNone/>
              <a:defRPr b="0" i="0" sz="3600" u="none" cap="none" strike="noStrike">
                <a:solidFill>
                  <a:schemeClr val="hlink"/>
                </a:solidFill>
                <a:latin typeface="Calibri"/>
                <a:ea typeface="Calibri"/>
                <a:cs typeface="Calibri"/>
                <a:sym typeface="Calibri"/>
              </a:defRPr>
            </a:lvl7pPr>
            <a:lvl8pPr lvl="7" marR="0" rtl="0" algn="ctr">
              <a:spcBef>
                <a:spcPts val="0"/>
              </a:spcBef>
              <a:spcAft>
                <a:spcPts val="0"/>
              </a:spcAft>
              <a:buSzPts val="1400"/>
              <a:buNone/>
              <a:defRPr b="0" i="0" sz="3600" u="none" cap="none" strike="noStrike">
                <a:solidFill>
                  <a:schemeClr val="hlink"/>
                </a:solidFill>
                <a:latin typeface="Calibri"/>
                <a:ea typeface="Calibri"/>
                <a:cs typeface="Calibri"/>
                <a:sym typeface="Calibri"/>
              </a:defRPr>
            </a:lvl8pPr>
            <a:lvl9pPr lvl="8" marR="0" rtl="0" algn="ctr">
              <a:spcBef>
                <a:spcPts val="0"/>
              </a:spcBef>
              <a:spcAft>
                <a:spcPts val="0"/>
              </a:spcAft>
              <a:buSzPts val="1400"/>
              <a:buNone/>
              <a:defRPr b="0" i="0" sz="3600" u="none" cap="none" strike="noStrike">
                <a:solidFill>
                  <a:schemeClr val="hlink"/>
                </a:solidFill>
                <a:latin typeface="Calibri"/>
                <a:ea typeface="Calibri"/>
                <a:cs typeface="Calibri"/>
                <a:sym typeface="Calibri"/>
              </a:defRPr>
            </a:lvl9pPr>
          </a:lstStyle>
          <a:p/>
        </p:txBody>
      </p:sp>
      <p:sp>
        <p:nvSpPr>
          <p:cNvPr id="11" name="Google Shape;11;p1"/>
          <p:cNvSpPr txBox="1"/>
          <p:nvPr>
            <p:ph idx="1" type="body"/>
          </p:nvPr>
        </p:nvSpPr>
        <p:spPr>
          <a:xfrm>
            <a:off x="457200" y="990600"/>
            <a:ext cx="8229600" cy="5181600"/>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hlink"/>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FF0000"/>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00CC00"/>
              </a:buClr>
              <a:buSzPts val="2000"/>
              <a:buFont typeface="Noto Sans Symbol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walteryu/e63-final" TargetMode="Externa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nhts.ornl.gov/" TargetMode="External"/><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spark.apache.org/docs/1.2.2/ml-guide.html"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park.apache.org/docs/1.2.2/graphx-programming-guide.html"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sz="1600"/>
              <a:t>‹#›</a:t>
            </a:fld>
            <a:endParaRPr b="1" sz="1600"/>
          </a:p>
        </p:txBody>
      </p:sp>
      <p:sp>
        <p:nvSpPr>
          <p:cNvPr id="99" name="Google Shape;99;p14"/>
          <p:cNvSpPr txBox="1"/>
          <p:nvPr>
            <p:ph type="ctrTitle"/>
          </p:nvPr>
        </p:nvSpPr>
        <p:spPr>
          <a:xfrm>
            <a:off x="647700" y="775475"/>
            <a:ext cx="7772400" cy="1688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sz="3200"/>
            </a:br>
            <a:r>
              <a:rPr lang="en-US" sz="2400"/>
              <a:t>Final Project</a:t>
            </a:r>
            <a:br>
              <a:rPr lang="en-US" sz="3200"/>
            </a:br>
            <a:r>
              <a:rPr lang="en-US" sz="3200"/>
              <a:t>Reducing Commute Time with</a:t>
            </a:r>
            <a:endParaRPr sz="3200"/>
          </a:p>
          <a:p>
            <a:pPr indent="0" lvl="0" marL="0" rtl="0" algn="ctr">
              <a:spcBef>
                <a:spcPts val="0"/>
              </a:spcBef>
              <a:spcAft>
                <a:spcPts val="0"/>
              </a:spcAft>
              <a:buNone/>
            </a:pPr>
            <a:r>
              <a:rPr lang="en-US" sz="3200"/>
              <a:t>Spark ML and GraphX</a:t>
            </a:r>
            <a:endParaRPr sz="3200"/>
          </a:p>
          <a:p>
            <a:pPr indent="0" lvl="0" marL="0" rtl="0" algn="ctr">
              <a:spcBef>
                <a:spcPts val="0"/>
              </a:spcBef>
              <a:spcAft>
                <a:spcPts val="0"/>
              </a:spcAft>
              <a:buNone/>
            </a:pPr>
            <a:r>
              <a:rPr lang="en-US" sz="2400"/>
              <a:t>Topic: Analysis of Large Experimental Datasets with Spark</a:t>
            </a:r>
            <a:br>
              <a:rPr b="1" lang="en-US" sz="2400"/>
            </a:br>
            <a:endParaRPr b="1" sz="2400"/>
          </a:p>
        </p:txBody>
      </p:sp>
      <p:sp>
        <p:nvSpPr>
          <p:cNvPr id="100" name="Google Shape;100;p14"/>
          <p:cNvSpPr txBox="1"/>
          <p:nvPr>
            <p:ph idx="1" type="subTitle"/>
          </p:nvPr>
        </p:nvSpPr>
        <p:spPr>
          <a:xfrm>
            <a:off x="1333500" y="2586400"/>
            <a:ext cx="6400800" cy="461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400"/>
              <a:buNone/>
            </a:pPr>
            <a:r>
              <a:rPr lang="en-US" sz="2400">
                <a:solidFill>
                  <a:srgbClr val="17365D"/>
                </a:solidFill>
              </a:rPr>
              <a:t>Yu</a:t>
            </a:r>
            <a:r>
              <a:rPr lang="en-US" sz="2400">
                <a:solidFill>
                  <a:srgbClr val="17365D"/>
                </a:solidFill>
              </a:rPr>
              <a:t>, Walter</a:t>
            </a:r>
            <a:endParaRPr/>
          </a:p>
          <a:p>
            <a:pPr indent="0" lvl="0" marL="0" rtl="0" algn="ctr">
              <a:spcBef>
                <a:spcPts val="480"/>
              </a:spcBef>
              <a:spcAft>
                <a:spcPts val="0"/>
              </a:spcAft>
              <a:buSzPts val="2400"/>
              <a:buNone/>
            </a:pPr>
            <a:r>
              <a:t/>
            </a:r>
            <a:endParaRPr b="1" sz="2400">
              <a:solidFill>
                <a:srgbClr val="494429"/>
              </a:solidFill>
            </a:endParaRPr>
          </a:p>
        </p:txBody>
      </p:sp>
      <p:sp>
        <p:nvSpPr>
          <p:cNvPr id="101" name="Google Shape;10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@Your Name</a:t>
            </a:r>
            <a:endParaRPr/>
          </a:p>
        </p:txBody>
      </p:sp>
      <p:pic>
        <p:nvPicPr>
          <p:cNvPr id="102" name="Google Shape;102;p14"/>
          <p:cNvPicPr preferRelativeResize="0"/>
          <p:nvPr/>
        </p:nvPicPr>
        <p:blipFill rotWithShape="1">
          <a:blip r:embed="rId3">
            <a:alphaModFix/>
          </a:blip>
          <a:srcRect b="0" l="0" r="0" t="0"/>
          <a:stretch/>
        </p:blipFill>
        <p:spPr>
          <a:xfrm>
            <a:off x="3959225" y="3429000"/>
            <a:ext cx="1143000" cy="1143000"/>
          </a:xfrm>
          <a:prstGeom prst="rect">
            <a:avLst/>
          </a:prstGeom>
          <a:noFill/>
          <a:ln>
            <a:noFill/>
          </a:ln>
        </p:spPr>
      </p:pic>
      <p:sp>
        <p:nvSpPr>
          <p:cNvPr id="103" name="Google Shape;103;p14"/>
          <p:cNvSpPr txBox="1"/>
          <p:nvPr/>
        </p:nvSpPr>
        <p:spPr>
          <a:xfrm>
            <a:off x="2055813" y="5029200"/>
            <a:ext cx="4949825" cy="12001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494429"/>
                </a:solidFill>
                <a:latin typeface="Arial"/>
                <a:ea typeface="Arial"/>
                <a:cs typeface="Arial"/>
                <a:sym typeface="Arial"/>
              </a:rPr>
              <a:t>CSCI E-63 Big Data Analytics</a:t>
            </a:r>
            <a:endParaRPr/>
          </a:p>
          <a:p>
            <a:pPr indent="0" lvl="0" marL="0" marR="0" rtl="0" algn="ctr">
              <a:spcBef>
                <a:spcPts val="0"/>
              </a:spcBef>
              <a:spcAft>
                <a:spcPts val="0"/>
              </a:spcAft>
              <a:buNone/>
            </a:pPr>
            <a:r>
              <a:rPr b="1" i="0" lang="en-US" sz="1800" u="none" cap="none" strike="noStrike">
                <a:solidFill>
                  <a:srgbClr val="494429"/>
                </a:solidFill>
                <a:latin typeface="Arial"/>
                <a:ea typeface="Arial"/>
                <a:cs typeface="Arial"/>
                <a:sym typeface="Arial"/>
              </a:rPr>
              <a:t>Harvard University Extension School</a:t>
            </a:r>
            <a:endParaRPr/>
          </a:p>
          <a:p>
            <a:pPr indent="0" lvl="0" marL="0" marR="0" rtl="0" algn="ctr">
              <a:spcBef>
                <a:spcPts val="0"/>
              </a:spcBef>
              <a:spcAft>
                <a:spcPts val="0"/>
              </a:spcAft>
              <a:buNone/>
            </a:pPr>
            <a:r>
              <a:rPr b="0" i="0" lang="en-US" sz="1600" u="none" cap="none" strike="noStrike">
                <a:solidFill>
                  <a:srgbClr val="494429"/>
                </a:solidFill>
                <a:latin typeface="Arial"/>
                <a:ea typeface="Arial"/>
                <a:cs typeface="Arial"/>
                <a:sym typeface="Arial"/>
              </a:rPr>
              <a:t>Prof. Zoran B. Djordjević</a:t>
            </a:r>
            <a:endParaRPr b="0" i="0" sz="1600" u="none" cap="none" strike="noStrike">
              <a:solidFill>
                <a:srgbClr val="494429"/>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Spark </a:t>
            </a:r>
            <a:r>
              <a:rPr lang="en-US" sz="3000"/>
              <a:t>ML Demo - Gradient Boosted Tree </a:t>
            </a:r>
            <a:r>
              <a:rPr lang="en-US" sz="3000"/>
              <a:t>Algorithm</a:t>
            </a:r>
            <a:endParaRPr sz="3000"/>
          </a:p>
        </p:txBody>
      </p:sp>
      <p:sp>
        <p:nvSpPr>
          <p:cNvPr id="192" name="Google Shape;192;p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193" name="Google Shape;193;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4" name="Google Shape;194;p23"/>
          <p:cNvPicPr preferRelativeResize="0"/>
          <p:nvPr/>
        </p:nvPicPr>
        <p:blipFill>
          <a:blip r:embed="rId3">
            <a:alphaModFix/>
          </a:blip>
          <a:stretch>
            <a:fillRect/>
          </a:stretch>
        </p:blipFill>
        <p:spPr>
          <a:xfrm>
            <a:off x="152400" y="989151"/>
            <a:ext cx="8835480" cy="5214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Spark GraphX</a:t>
            </a:r>
            <a:r>
              <a:rPr lang="en-US"/>
              <a:t> Demo</a:t>
            </a:r>
            <a:endParaRPr/>
          </a:p>
        </p:txBody>
      </p:sp>
      <p:sp>
        <p:nvSpPr>
          <p:cNvPr id="200" name="Google Shape;200;p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01" name="Google Shape;201;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2" name="Google Shape;202;p24"/>
          <p:cNvPicPr preferRelativeResize="0"/>
          <p:nvPr/>
        </p:nvPicPr>
        <p:blipFill>
          <a:blip r:embed="rId3">
            <a:alphaModFix/>
          </a:blip>
          <a:stretch>
            <a:fillRect/>
          </a:stretch>
        </p:blipFill>
        <p:spPr>
          <a:xfrm>
            <a:off x="228600" y="989151"/>
            <a:ext cx="8730837" cy="5214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Household Data - Summary Statistics</a:t>
            </a:r>
            <a:endParaRPr/>
          </a:p>
        </p:txBody>
      </p:sp>
      <p:sp>
        <p:nvSpPr>
          <p:cNvPr id="208" name="Google Shape;208;p25"/>
          <p:cNvSpPr txBox="1"/>
          <p:nvPr>
            <p:ph idx="1" type="body"/>
          </p:nvPr>
        </p:nvSpPr>
        <p:spPr>
          <a:xfrm>
            <a:off x="6188725" y="1487838"/>
            <a:ext cx="2677800" cy="38823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Calculate household count by division</a:t>
            </a:r>
            <a:endParaRPr sz="2400"/>
          </a:p>
          <a:p>
            <a:pPr indent="-381000" lvl="0" marL="342900" rtl="0" algn="l">
              <a:spcBef>
                <a:spcPts val="0"/>
              </a:spcBef>
              <a:spcAft>
                <a:spcPts val="0"/>
              </a:spcAft>
              <a:buSzPts val="2400"/>
              <a:buChar char="▪"/>
            </a:pPr>
            <a:r>
              <a:rPr lang="en-US" sz="2400"/>
              <a:t>Separate by access to mass transit</a:t>
            </a:r>
            <a:endParaRPr sz="2400"/>
          </a:p>
          <a:p>
            <a:pPr indent="-381000" lvl="0" marL="342900" rtl="0" algn="l">
              <a:spcBef>
                <a:spcPts val="0"/>
              </a:spcBef>
              <a:spcAft>
                <a:spcPts val="0"/>
              </a:spcAft>
              <a:buSzPts val="2400"/>
              <a:buChar char="▪"/>
            </a:pPr>
            <a:r>
              <a:rPr lang="en-US" sz="2400"/>
              <a:t>Areas with mass transit typically have higher household count</a:t>
            </a:r>
            <a:endParaRPr sz="2400"/>
          </a:p>
        </p:txBody>
      </p:sp>
      <p:sp>
        <p:nvSpPr>
          <p:cNvPr id="209" name="Google Shape;209;p2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10" name="Google Shape;210;p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1" name="Google Shape;211;p25"/>
          <p:cNvPicPr preferRelativeResize="0"/>
          <p:nvPr/>
        </p:nvPicPr>
        <p:blipFill>
          <a:blip r:embed="rId3">
            <a:alphaModFix/>
          </a:blip>
          <a:stretch>
            <a:fillRect/>
          </a:stretch>
        </p:blipFill>
        <p:spPr>
          <a:xfrm>
            <a:off x="164475" y="1483087"/>
            <a:ext cx="5855325" cy="465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Household Data - Spark ML Feature Importance</a:t>
            </a:r>
            <a:endParaRPr/>
          </a:p>
        </p:txBody>
      </p:sp>
      <p:sp>
        <p:nvSpPr>
          <p:cNvPr id="217" name="Google Shape;217;p26"/>
          <p:cNvSpPr txBox="1"/>
          <p:nvPr>
            <p:ph idx="1" type="body"/>
          </p:nvPr>
        </p:nvSpPr>
        <p:spPr>
          <a:xfrm>
            <a:off x="234050" y="1400388"/>
            <a:ext cx="2677800" cy="38823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Vehicle usage most impacts total count</a:t>
            </a:r>
            <a:endParaRPr sz="2400"/>
          </a:p>
          <a:p>
            <a:pPr indent="-381000" lvl="0" marL="342900" rtl="0" algn="l">
              <a:spcBef>
                <a:spcPts val="0"/>
              </a:spcBef>
              <a:spcAft>
                <a:spcPts val="0"/>
              </a:spcAft>
              <a:buSzPts val="2400"/>
              <a:buChar char="▪"/>
            </a:pPr>
            <a:r>
              <a:rPr lang="en-US" sz="2400"/>
              <a:t>Other features have low significance</a:t>
            </a:r>
            <a:endParaRPr sz="2400"/>
          </a:p>
          <a:p>
            <a:pPr indent="-381000" lvl="0" marL="342900" rtl="0" algn="l">
              <a:spcBef>
                <a:spcPts val="0"/>
              </a:spcBef>
              <a:spcAft>
                <a:spcPts val="0"/>
              </a:spcAft>
              <a:buSzPts val="2400"/>
              <a:buChar char="▪"/>
            </a:pPr>
            <a:r>
              <a:rPr lang="en-US" sz="2400"/>
              <a:t>Mass transit feature has low significance with vehicle usage</a:t>
            </a:r>
            <a:endParaRPr sz="2400"/>
          </a:p>
        </p:txBody>
      </p:sp>
      <p:sp>
        <p:nvSpPr>
          <p:cNvPr id="218" name="Google Shape;218;p2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19" name="Google Shape;219;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0" name="Google Shape;220;p26"/>
          <p:cNvPicPr preferRelativeResize="0"/>
          <p:nvPr/>
        </p:nvPicPr>
        <p:blipFill>
          <a:blip r:embed="rId3">
            <a:alphaModFix/>
          </a:blip>
          <a:stretch>
            <a:fillRect/>
          </a:stretch>
        </p:blipFill>
        <p:spPr>
          <a:xfrm>
            <a:off x="3064250" y="1400400"/>
            <a:ext cx="5890825" cy="4173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7"/>
          <p:cNvSpPr txBox="1"/>
          <p:nvPr>
            <p:ph idx="1" type="body"/>
          </p:nvPr>
        </p:nvSpPr>
        <p:spPr>
          <a:xfrm>
            <a:off x="6188725" y="1487838"/>
            <a:ext cx="2677800" cy="38823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Calculate trip count by division</a:t>
            </a:r>
            <a:endParaRPr sz="2400"/>
          </a:p>
          <a:p>
            <a:pPr indent="-381000" lvl="0" marL="342900" rtl="0" algn="l">
              <a:spcBef>
                <a:spcPts val="0"/>
              </a:spcBef>
              <a:spcAft>
                <a:spcPts val="0"/>
              </a:spcAft>
              <a:buSzPts val="2400"/>
              <a:buChar char="▪"/>
            </a:pPr>
            <a:r>
              <a:rPr lang="en-US" sz="2400"/>
              <a:t>Separate by access to mass transit</a:t>
            </a:r>
            <a:endParaRPr sz="2400"/>
          </a:p>
          <a:p>
            <a:pPr indent="-381000" lvl="0" marL="342900" rtl="0" algn="l">
              <a:spcBef>
                <a:spcPts val="0"/>
              </a:spcBef>
              <a:spcAft>
                <a:spcPts val="0"/>
              </a:spcAft>
              <a:buSzPts val="2400"/>
              <a:buChar char="▪"/>
            </a:pPr>
            <a:r>
              <a:rPr lang="en-US" sz="2400"/>
              <a:t>Areas with mass transit typically have higher trip count</a:t>
            </a:r>
            <a:endParaRPr sz="2400"/>
          </a:p>
        </p:txBody>
      </p:sp>
      <p:sp>
        <p:nvSpPr>
          <p:cNvPr id="226" name="Google Shape;226;p27"/>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Trip</a:t>
            </a:r>
            <a:r>
              <a:rPr lang="en-US"/>
              <a:t> Data - Summary Statistics</a:t>
            </a:r>
            <a:endParaRPr/>
          </a:p>
        </p:txBody>
      </p:sp>
      <p:sp>
        <p:nvSpPr>
          <p:cNvPr id="227" name="Google Shape;227;p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28" name="Google Shape;228;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9" name="Google Shape;229;p27"/>
          <p:cNvPicPr preferRelativeResize="0"/>
          <p:nvPr/>
        </p:nvPicPr>
        <p:blipFill>
          <a:blip r:embed="rId3">
            <a:alphaModFix/>
          </a:blip>
          <a:stretch>
            <a:fillRect/>
          </a:stretch>
        </p:blipFill>
        <p:spPr>
          <a:xfrm>
            <a:off x="152400" y="1522551"/>
            <a:ext cx="5883925" cy="46765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Trip</a:t>
            </a:r>
            <a:r>
              <a:rPr lang="en-US"/>
              <a:t> Data - </a:t>
            </a:r>
            <a:r>
              <a:rPr lang="en-US"/>
              <a:t>Spark ML </a:t>
            </a:r>
            <a:r>
              <a:rPr lang="en-US"/>
              <a:t>Feature Importance</a:t>
            </a:r>
            <a:endParaRPr/>
          </a:p>
        </p:txBody>
      </p:sp>
      <p:sp>
        <p:nvSpPr>
          <p:cNvPr id="235" name="Google Shape;235;p28"/>
          <p:cNvSpPr txBox="1"/>
          <p:nvPr>
            <p:ph idx="1" type="body"/>
          </p:nvPr>
        </p:nvSpPr>
        <p:spPr>
          <a:xfrm>
            <a:off x="234050" y="1324188"/>
            <a:ext cx="2677800" cy="38823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Trip distance</a:t>
            </a:r>
            <a:r>
              <a:rPr lang="en-US" sz="2400"/>
              <a:t> most impacts vehicle miles per trip</a:t>
            </a:r>
            <a:endParaRPr sz="2400"/>
          </a:p>
          <a:p>
            <a:pPr indent="-381000" lvl="0" marL="342900" rtl="0" algn="l">
              <a:spcBef>
                <a:spcPts val="0"/>
              </a:spcBef>
              <a:spcAft>
                <a:spcPts val="0"/>
              </a:spcAft>
              <a:buSzPts val="2400"/>
              <a:buChar char="▪"/>
            </a:pPr>
            <a:r>
              <a:rPr lang="en-US" sz="2400"/>
              <a:t>Trip duration is also significant feature</a:t>
            </a:r>
            <a:endParaRPr sz="2400"/>
          </a:p>
          <a:p>
            <a:pPr indent="-381000" lvl="0" marL="342900" rtl="0" algn="l">
              <a:spcBef>
                <a:spcPts val="0"/>
              </a:spcBef>
              <a:spcAft>
                <a:spcPts val="0"/>
              </a:spcAft>
              <a:buSzPts val="2400"/>
              <a:buChar char="▪"/>
            </a:pPr>
            <a:r>
              <a:rPr lang="en-US" sz="2400"/>
              <a:t>Other features have low significance</a:t>
            </a:r>
            <a:endParaRPr sz="2400"/>
          </a:p>
        </p:txBody>
      </p:sp>
      <p:sp>
        <p:nvSpPr>
          <p:cNvPr id="236" name="Google Shape;236;p2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37" name="Google Shape;237;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8" name="Google Shape;238;p28"/>
          <p:cNvPicPr preferRelativeResize="0"/>
          <p:nvPr/>
        </p:nvPicPr>
        <p:blipFill>
          <a:blip r:embed="rId3">
            <a:alphaModFix/>
          </a:blip>
          <a:stretch>
            <a:fillRect/>
          </a:stretch>
        </p:blipFill>
        <p:spPr>
          <a:xfrm>
            <a:off x="3064250" y="1270989"/>
            <a:ext cx="5927350" cy="43160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9"/>
          <p:cNvSpPr txBox="1"/>
          <p:nvPr>
            <p:ph idx="1" type="body"/>
          </p:nvPr>
        </p:nvSpPr>
        <p:spPr>
          <a:xfrm>
            <a:off x="6188725" y="1487852"/>
            <a:ext cx="2677800" cy="44121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Calculate annual miles driven by division</a:t>
            </a:r>
            <a:endParaRPr sz="2400"/>
          </a:p>
          <a:p>
            <a:pPr indent="-381000" lvl="0" marL="342900" rtl="0" algn="l">
              <a:spcBef>
                <a:spcPts val="0"/>
              </a:spcBef>
              <a:spcAft>
                <a:spcPts val="0"/>
              </a:spcAft>
              <a:buSzPts val="2400"/>
              <a:buChar char="▪"/>
            </a:pPr>
            <a:r>
              <a:rPr lang="en-US" sz="2400"/>
              <a:t>Separate by access to mass transit</a:t>
            </a:r>
            <a:endParaRPr sz="2400"/>
          </a:p>
          <a:p>
            <a:pPr indent="-381000" lvl="0" marL="342900" rtl="0" algn="l">
              <a:spcBef>
                <a:spcPts val="0"/>
              </a:spcBef>
              <a:spcAft>
                <a:spcPts val="0"/>
              </a:spcAft>
              <a:buSzPts val="2400"/>
              <a:buChar char="▪"/>
            </a:pPr>
            <a:r>
              <a:rPr lang="en-US" sz="2400"/>
              <a:t>Areas without mass transit typically have higher miles driven</a:t>
            </a:r>
            <a:endParaRPr sz="2400"/>
          </a:p>
        </p:txBody>
      </p:sp>
      <p:sp>
        <p:nvSpPr>
          <p:cNvPr id="244" name="Google Shape;244;p29"/>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Annual Miles Driven</a:t>
            </a:r>
            <a:r>
              <a:rPr lang="en-US"/>
              <a:t> - Summary Statistics</a:t>
            </a:r>
            <a:endParaRPr/>
          </a:p>
        </p:txBody>
      </p:sp>
      <p:sp>
        <p:nvSpPr>
          <p:cNvPr id="245" name="Google Shape;245;p2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46" name="Google Shape;246;p2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7" name="Google Shape;247;p29"/>
          <p:cNvPicPr preferRelativeResize="0"/>
          <p:nvPr/>
        </p:nvPicPr>
        <p:blipFill>
          <a:blip r:embed="rId3">
            <a:alphaModFix/>
          </a:blip>
          <a:stretch>
            <a:fillRect/>
          </a:stretch>
        </p:blipFill>
        <p:spPr>
          <a:xfrm>
            <a:off x="152400" y="1446351"/>
            <a:ext cx="5883926" cy="47612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Annual Miles Drive</a:t>
            </a:r>
            <a:r>
              <a:rPr lang="en-US" sz="3000"/>
              <a:t> - Spark ML Feature Importance</a:t>
            </a:r>
            <a:endParaRPr sz="3000"/>
          </a:p>
        </p:txBody>
      </p:sp>
      <p:sp>
        <p:nvSpPr>
          <p:cNvPr id="253" name="Google Shape;253;p30"/>
          <p:cNvSpPr txBox="1"/>
          <p:nvPr>
            <p:ph idx="1" type="body"/>
          </p:nvPr>
        </p:nvSpPr>
        <p:spPr>
          <a:xfrm>
            <a:off x="52350" y="1105200"/>
            <a:ext cx="2790300" cy="51435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Annual household income and vehicle count had largest impact on annual miles driven</a:t>
            </a:r>
            <a:endParaRPr sz="2400"/>
          </a:p>
          <a:p>
            <a:pPr indent="-381000" lvl="0" marL="342900" rtl="0" algn="l">
              <a:spcBef>
                <a:spcPts val="0"/>
              </a:spcBef>
              <a:spcAft>
                <a:spcPts val="0"/>
              </a:spcAft>
              <a:buSzPts val="2400"/>
              <a:buChar char="▪"/>
            </a:pPr>
            <a:r>
              <a:rPr lang="en-US" sz="2400"/>
              <a:t>High income households are worth additional study</a:t>
            </a:r>
            <a:endParaRPr sz="2400"/>
          </a:p>
          <a:p>
            <a:pPr indent="-381000" lvl="0" marL="342900" rtl="0" algn="l">
              <a:spcBef>
                <a:spcPts val="0"/>
              </a:spcBef>
              <a:spcAft>
                <a:spcPts val="0"/>
              </a:spcAft>
              <a:buSzPts val="2400"/>
              <a:buChar char="▪"/>
            </a:pPr>
            <a:r>
              <a:rPr lang="en-US" sz="2400"/>
              <a:t>Other features have low significance</a:t>
            </a:r>
            <a:endParaRPr sz="2400"/>
          </a:p>
        </p:txBody>
      </p:sp>
      <p:sp>
        <p:nvSpPr>
          <p:cNvPr id="254" name="Google Shape;254;p3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55" name="Google Shape;255;p3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6" name="Google Shape;256;p30"/>
          <p:cNvPicPr preferRelativeResize="0"/>
          <p:nvPr/>
        </p:nvPicPr>
        <p:blipFill>
          <a:blip r:embed="rId3">
            <a:alphaModFix/>
          </a:blip>
          <a:stretch>
            <a:fillRect/>
          </a:stretch>
        </p:blipFill>
        <p:spPr>
          <a:xfrm>
            <a:off x="2842525" y="1217750"/>
            <a:ext cx="6225274" cy="436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Spark GraphX </a:t>
            </a:r>
            <a:r>
              <a:rPr lang="en-US"/>
              <a:t>- Out-Degree Relationship Count</a:t>
            </a:r>
            <a:endParaRPr/>
          </a:p>
        </p:txBody>
      </p:sp>
      <p:sp>
        <p:nvSpPr>
          <p:cNvPr id="262" name="Google Shape;262;p31"/>
          <p:cNvSpPr txBox="1"/>
          <p:nvPr>
            <p:ph idx="1" type="body"/>
          </p:nvPr>
        </p:nvSpPr>
        <p:spPr>
          <a:xfrm>
            <a:off x="6188725" y="1184326"/>
            <a:ext cx="2677800" cy="52149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Calculate out-degree relationships between division and total trips</a:t>
            </a:r>
            <a:endParaRPr sz="2400"/>
          </a:p>
          <a:p>
            <a:pPr indent="-381000" lvl="0" marL="342900" rtl="0" algn="l">
              <a:spcBef>
                <a:spcPts val="0"/>
              </a:spcBef>
              <a:spcAft>
                <a:spcPts val="0"/>
              </a:spcAft>
              <a:buSzPts val="2400"/>
              <a:buChar char="▪"/>
            </a:pPr>
            <a:r>
              <a:rPr lang="en-US" sz="2400"/>
              <a:t>Areas without mass transit and lower population have highest trip count</a:t>
            </a:r>
            <a:endParaRPr sz="2400"/>
          </a:p>
          <a:p>
            <a:pPr indent="-381000" lvl="0" marL="342900" rtl="0" algn="l">
              <a:spcBef>
                <a:spcPts val="0"/>
              </a:spcBef>
              <a:spcAft>
                <a:spcPts val="0"/>
              </a:spcAft>
              <a:buSzPts val="2400"/>
              <a:buChar char="▪"/>
            </a:pPr>
            <a:r>
              <a:rPr lang="en-US" sz="2400"/>
              <a:t>Mass transit and urban density may reduce trip count</a:t>
            </a:r>
            <a:endParaRPr sz="2400"/>
          </a:p>
        </p:txBody>
      </p:sp>
      <p:sp>
        <p:nvSpPr>
          <p:cNvPr id="263" name="Google Shape;263;p3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64" name="Google Shape;264;p3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5" name="Google Shape;265;p31"/>
          <p:cNvPicPr preferRelativeResize="0"/>
          <p:nvPr/>
        </p:nvPicPr>
        <p:blipFill>
          <a:blip r:embed="rId3">
            <a:alphaModFix/>
          </a:blip>
          <a:stretch>
            <a:fillRect/>
          </a:stretch>
        </p:blipFill>
        <p:spPr>
          <a:xfrm>
            <a:off x="152400" y="1065351"/>
            <a:ext cx="5705604" cy="5214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Observations</a:t>
            </a:r>
            <a:endParaRPr/>
          </a:p>
        </p:txBody>
      </p:sp>
      <p:sp>
        <p:nvSpPr>
          <p:cNvPr id="271" name="Google Shape;271;p32"/>
          <p:cNvSpPr txBox="1"/>
          <p:nvPr>
            <p:ph idx="1" type="body"/>
          </p:nvPr>
        </p:nvSpPr>
        <p:spPr>
          <a:xfrm>
            <a:off x="457200" y="3715225"/>
            <a:ext cx="8229600" cy="27642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Mass transit does not appear to directly influence driving behavior; however, trip distance/length has high significance</a:t>
            </a:r>
            <a:endParaRPr sz="2400"/>
          </a:p>
          <a:p>
            <a:pPr indent="-381000" lvl="0" marL="342900" rtl="0" algn="l">
              <a:spcBef>
                <a:spcPts val="0"/>
              </a:spcBef>
              <a:spcAft>
                <a:spcPts val="0"/>
              </a:spcAft>
              <a:buSzPts val="2400"/>
              <a:buChar char="▪"/>
            </a:pPr>
            <a:r>
              <a:rPr lang="en-US" sz="2400"/>
              <a:t>Urban areas have higher population so appear to have higher total trips but shorter distances; rural</a:t>
            </a:r>
            <a:r>
              <a:rPr lang="en-US" sz="2400"/>
              <a:t> areas have lower population so have lower total trips but longer distances</a:t>
            </a:r>
            <a:endParaRPr sz="2400"/>
          </a:p>
          <a:p>
            <a:pPr indent="-381000" lvl="0" marL="342900" rtl="0" algn="l">
              <a:spcBef>
                <a:spcPts val="0"/>
              </a:spcBef>
              <a:spcAft>
                <a:spcPts val="0"/>
              </a:spcAft>
              <a:buSzPts val="2400"/>
              <a:buChar char="▪"/>
            </a:pPr>
            <a:r>
              <a:rPr lang="en-US" sz="2400"/>
              <a:t>Households with higher income appear to have higher vehicle count and usage; trip destination also has significance</a:t>
            </a:r>
            <a:endParaRPr sz="2400"/>
          </a:p>
        </p:txBody>
      </p:sp>
      <p:sp>
        <p:nvSpPr>
          <p:cNvPr id="272" name="Google Shape;272;p3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73" name="Google Shape;273;p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4" name="Google Shape;274;p32"/>
          <p:cNvPicPr preferRelativeResize="0"/>
          <p:nvPr/>
        </p:nvPicPr>
        <p:blipFill>
          <a:blip r:embed="rId3">
            <a:alphaModFix/>
          </a:blip>
          <a:stretch>
            <a:fillRect/>
          </a:stretch>
        </p:blipFill>
        <p:spPr>
          <a:xfrm>
            <a:off x="2319888" y="836750"/>
            <a:ext cx="4504224" cy="2364726"/>
          </a:xfrm>
          <a:prstGeom prst="rect">
            <a:avLst/>
          </a:prstGeom>
          <a:noFill/>
          <a:ln>
            <a:noFill/>
          </a:ln>
        </p:spPr>
      </p:pic>
      <p:sp>
        <p:nvSpPr>
          <p:cNvPr id="275" name="Google Shape;275;p32"/>
          <p:cNvSpPr txBox="1"/>
          <p:nvPr>
            <p:ph idx="1" type="body"/>
          </p:nvPr>
        </p:nvSpPr>
        <p:spPr>
          <a:xfrm>
            <a:off x="2630400" y="3268813"/>
            <a:ext cx="3883200" cy="44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Reference: http://bit.ly/2DZ2avA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457200" y="120651"/>
            <a:ext cx="8229600" cy="7159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Topic and Problem Statement</a:t>
            </a:r>
            <a:endParaRPr/>
          </a:p>
        </p:txBody>
      </p:sp>
      <p:sp>
        <p:nvSpPr>
          <p:cNvPr id="109" name="Google Shape;109;p15"/>
          <p:cNvSpPr txBox="1"/>
          <p:nvPr>
            <p:ph idx="1" type="body"/>
          </p:nvPr>
        </p:nvSpPr>
        <p:spPr>
          <a:xfrm>
            <a:off x="457200" y="836625"/>
            <a:ext cx="8229600" cy="30117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Clr>
                <a:srgbClr val="0070C0"/>
              </a:buClr>
              <a:buSzPts val="2400"/>
              <a:buFont typeface="Noto Sans Symbols"/>
              <a:buChar char="▪"/>
            </a:pPr>
            <a:r>
              <a:rPr lang="en-US" sz="2400"/>
              <a:t>Topic: “Modern scientific instrumentation collects large volumes of data. If you have access to any such data examine whether Spark would bering any benefits to the analysis.”</a:t>
            </a:r>
            <a:endParaRPr sz="2400"/>
          </a:p>
          <a:p>
            <a:pPr indent="-381000" lvl="0" marL="342900" rtl="0" algn="l">
              <a:spcBef>
                <a:spcPts val="0"/>
              </a:spcBef>
              <a:spcAft>
                <a:spcPts val="0"/>
              </a:spcAft>
              <a:buClr>
                <a:srgbClr val="0070C0"/>
              </a:buClr>
              <a:buSzPts val="2400"/>
              <a:buFont typeface="Noto Sans Symbols"/>
              <a:buChar char="▪"/>
            </a:pPr>
            <a:r>
              <a:rPr lang="en-US" sz="2400"/>
              <a:t>Problem: Reduce commute time with Spark ML and GraphX by analyzing national highway usage data to reduce negative impacts on roadway infrastructure, worker productivity, livability and the environment.</a:t>
            </a:r>
            <a:endParaRPr sz="2400"/>
          </a:p>
          <a:p>
            <a:pPr indent="-381000" lvl="0" marL="342900" rtl="0" algn="l">
              <a:spcBef>
                <a:spcPts val="0"/>
              </a:spcBef>
              <a:spcAft>
                <a:spcPts val="0"/>
              </a:spcAft>
              <a:buSzPts val="2400"/>
              <a:buChar char="▪"/>
            </a:pPr>
            <a:r>
              <a:rPr lang="en-US" sz="2400"/>
              <a:t>Github: </a:t>
            </a:r>
            <a:r>
              <a:rPr lang="en-US" sz="2400" u="sng">
                <a:solidFill>
                  <a:schemeClr val="hlink"/>
                </a:solidFill>
                <a:hlinkClick r:id="rId3"/>
              </a:rPr>
              <a:t>https://github.com/walteryu/e63-final</a:t>
            </a:r>
            <a:r>
              <a:rPr lang="en-US" sz="2400"/>
              <a:t> </a:t>
            </a:r>
            <a:endParaRPr sz="2400"/>
          </a:p>
        </p:txBody>
      </p:sp>
      <p:sp>
        <p:nvSpPr>
          <p:cNvPr id="110" name="Google Shape;110;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111" name="Google Shape;111;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 name="Google Shape;112;p15"/>
          <p:cNvSpPr txBox="1"/>
          <p:nvPr>
            <p:ph idx="1" type="body"/>
          </p:nvPr>
        </p:nvSpPr>
        <p:spPr>
          <a:xfrm>
            <a:off x="2494350" y="6014650"/>
            <a:ext cx="4155300" cy="44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Reference: </a:t>
            </a:r>
            <a:r>
              <a:rPr lang="en-US"/>
              <a:t>https://lat.ms/2zJGUGZ</a:t>
            </a:r>
            <a:endParaRPr/>
          </a:p>
        </p:txBody>
      </p:sp>
      <p:pic>
        <p:nvPicPr>
          <p:cNvPr id="113" name="Google Shape;113;p15"/>
          <p:cNvPicPr preferRelativeResize="0"/>
          <p:nvPr/>
        </p:nvPicPr>
        <p:blipFill>
          <a:blip r:embed="rId4">
            <a:alphaModFix/>
          </a:blip>
          <a:stretch>
            <a:fillRect/>
          </a:stretch>
        </p:blipFill>
        <p:spPr>
          <a:xfrm>
            <a:off x="2743948" y="3916913"/>
            <a:ext cx="3656100" cy="2029134"/>
          </a:xfrm>
          <a:prstGeom prst="rect">
            <a:avLst/>
          </a:prstGeom>
          <a:noFill/>
          <a:ln>
            <a:noFill/>
          </a:ln>
        </p:spPr>
      </p:pic>
      <p:sp>
        <p:nvSpPr>
          <p:cNvPr id="114" name="Google Shape;114;p15"/>
          <p:cNvSpPr txBox="1"/>
          <p:nvPr>
            <p:ph idx="1" type="body"/>
          </p:nvPr>
        </p:nvSpPr>
        <p:spPr>
          <a:xfrm>
            <a:off x="-3531575" y="949475"/>
            <a:ext cx="3333900" cy="52068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Example: </a:t>
            </a:r>
            <a:r>
              <a:rPr lang="en-US" sz="2400"/>
              <a:t>Predict future health care costs using the Spark Machine Learning libraries by analyzing data from the Centers for Medicare and Medicaid Services from 2008 to 2010 to predict cost savings based on the number of times a patient has visited doctors and their ailments.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Recommendations</a:t>
            </a:r>
            <a:endParaRPr/>
          </a:p>
        </p:txBody>
      </p:sp>
      <p:sp>
        <p:nvSpPr>
          <p:cNvPr id="281" name="Google Shape;281;p33"/>
          <p:cNvSpPr txBox="1"/>
          <p:nvPr>
            <p:ph idx="1" type="body"/>
          </p:nvPr>
        </p:nvSpPr>
        <p:spPr>
          <a:xfrm>
            <a:off x="457200" y="4174175"/>
            <a:ext cx="8229600" cy="23052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Public education is recommended to raise awareness</a:t>
            </a:r>
            <a:endParaRPr sz="2400"/>
          </a:p>
          <a:p>
            <a:pPr indent="-381000" lvl="0" marL="342900" rtl="0" algn="l">
              <a:spcBef>
                <a:spcPts val="0"/>
              </a:spcBef>
              <a:spcAft>
                <a:spcPts val="0"/>
              </a:spcAft>
              <a:buSzPts val="2400"/>
              <a:buChar char="▪"/>
            </a:pPr>
            <a:r>
              <a:rPr lang="en-US" sz="2400"/>
              <a:t>Results may be useful to urban planners</a:t>
            </a:r>
            <a:endParaRPr sz="2400"/>
          </a:p>
          <a:p>
            <a:pPr indent="-381000" lvl="0" marL="342900" rtl="0" algn="l">
              <a:spcBef>
                <a:spcPts val="0"/>
              </a:spcBef>
              <a:spcAft>
                <a:spcPts val="0"/>
              </a:spcAft>
              <a:buSzPts val="2400"/>
              <a:buChar char="▪"/>
            </a:pPr>
            <a:r>
              <a:rPr lang="en-US" sz="2400"/>
              <a:t>Encourage households to take action by living near urban areas instead of relying on urban planning to solve problem</a:t>
            </a:r>
            <a:endParaRPr sz="2400"/>
          </a:p>
          <a:p>
            <a:pPr indent="-381000" lvl="0" marL="342900" rtl="0" algn="l">
              <a:spcBef>
                <a:spcPts val="0"/>
              </a:spcBef>
              <a:spcAft>
                <a:spcPts val="0"/>
              </a:spcAft>
              <a:buSzPts val="2400"/>
              <a:buChar char="▪"/>
            </a:pPr>
            <a:r>
              <a:rPr lang="en-US" sz="2400"/>
              <a:t>Mass transit alone is unlikely to reduce vehicle usage; actions to change driving behavior are recommended</a:t>
            </a:r>
            <a:endParaRPr sz="2400"/>
          </a:p>
        </p:txBody>
      </p:sp>
      <p:sp>
        <p:nvSpPr>
          <p:cNvPr id="282" name="Google Shape;282;p3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283" name="Google Shape;283;p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4" name="Google Shape;284;p33"/>
          <p:cNvPicPr preferRelativeResize="0"/>
          <p:nvPr/>
        </p:nvPicPr>
        <p:blipFill>
          <a:blip r:embed="rId3">
            <a:alphaModFix/>
          </a:blip>
          <a:stretch>
            <a:fillRect/>
          </a:stretch>
        </p:blipFill>
        <p:spPr>
          <a:xfrm>
            <a:off x="2877825" y="1065350"/>
            <a:ext cx="3388351" cy="2541274"/>
          </a:xfrm>
          <a:prstGeom prst="rect">
            <a:avLst/>
          </a:prstGeom>
          <a:noFill/>
          <a:ln>
            <a:noFill/>
          </a:ln>
        </p:spPr>
      </p:pic>
      <p:sp>
        <p:nvSpPr>
          <p:cNvPr id="285" name="Google Shape;285;p33"/>
          <p:cNvSpPr txBox="1"/>
          <p:nvPr>
            <p:ph idx="1" type="body"/>
          </p:nvPr>
        </p:nvSpPr>
        <p:spPr>
          <a:xfrm>
            <a:off x="2630400" y="3726013"/>
            <a:ext cx="3883200" cy="44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Reference: </a:t>
            </a:r>
            <a:r>
              <a:rPr lang="en-US"/>
              <a:t>http://bit.ly/2E2N7Rh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457200" y="120651"/>
            <a:ext cx="8229600" cy="7159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YouTube URLs, Last Page</a:t>
            </a:r>
            <a:endParaRPr/>
          </a:p>
        </p:txBody>
      </p:sp>
      <p:sp>
        <p:nvSpPr>
          <p:cNvPr id="291" name="Google Shape;291;p34"/>
          <p:cNvSpPr txBox="1"/>
          <p:nvPr>
            <p:ph idx="1" type="body"/>
          </p:nvPr>
        </p:nvSpPr>
        <p:spPr>
          <a:xfrm>
            <a:off x="457200" y="914400"/>
            <a:ext cx="8229600" cy="5334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70C0"/>
              </a:buClr>
              <a:buSzPts val="1800"/>
              <a:buFont typeface="Noto Sans Symbols"/>
              <a:buChar char="▪"/>
            </a:pPr>
            <a:r>
              <a:rPr lang="en-US"/>
              <a:t>Two minute (short):</a:t>
            </a:r>
            <a:endParaRPr/>
          </a:p>
          <a:p>
            <a:pPr indent="-342900" lvl="0" marL="342900" rtl="0" algn="l">
              <a:spcBef>
                <a:spcPts val="360"/>
              </a:spcBef>
              <a:spcAft>
                <a:spcPts val="0"/>
              </a:spcAft>
              <a:buClr>
                <a:srgbClr val="0070C0"/>
              </a:buClr>
              <a:buSzPts val="1800"/>
              <a:buFont typeface="Noto Sans Symbols"/>
              <a:buChar char="▪"/>
            </a:pPr>
            <a:r>
              <a:rPr lang="en-US"/>
              <a:t>15 minutes (long):</a:t>
            </a:r>
            <a:endParaRPr/>
          </a:p>
        </p:txBody>
      </p:sp>
      <p:sp>
        <p:nvSpPr>
          <p:cNvPr id="292" name="Google Shape;29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898989"/>
              </a:buClr>
              <a:buSzPts val="1200"/>
              <a:buFont typeface="Noto Sans Symbols"/>
              <a:buNone/>
            </a:pPr>
            <a:r>
              <a:rPr lang="en-US"/>
              <a:t>@Walter Yu</a:t>
            </a:r>
            <a:endParaRPr/>
          </a:p>
        </p:txBody>
      </p:sp>
      <p:sp>
        <p:nvSpPr>
          <p:cNvPr id="293" name="Google Shape;29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457200" y="196850"/>
            <a:ext cx="8229600" cy="839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Experimental Dataset: National Household Transportation Survey (NHTS)</a:t>
            </a:r>
            <a:endParaRPr/>
          </a:p>
        </p:txBody>
      </p:sp>
      <p:sp>
        <p:nvSpPr>
          <p:cNvPr id="120" name="Google Shape;120;p16"/>
          <p:cNvSpPr txBox="1"/>
          <p:nvPr>
            <p:ph idx="1" type="body"/>
          </p:nvPr>
        </p:nvSpPr>
        <p:spPr>
          <a:xfrm>
            <a:off x="457200" y="1154750"/>
            <a:ext cx="8229600" cy="27930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NHTS Dataset: </a:t>
            </a:r>
            <a:r>
              <a:rPr lang="en-US" sz="2400" u="sng">
                <a:solidFill>
                  <a:schemeClr val="hlink"/>
                </a:solidFill>
                <a:hlinkClick r:id="rId3"/>
              </a:rPr>
              <a:t>https://nhts.ornl.gov/</a:t>
            </a:r>
            <a:r>
              <a:rPr lang="en-US" sz="2400"/>
              <a:t> </a:t>
            </a:r>
            <a:endParaRPr sz="2400"/>
          </a:p>
          <a:p>
            <a:pPr indent="-381000" lvl="0" marL="342900" rtl="0" algn="l">
              <a:spcBef>
                <a:spcPts val="0"/>
              </a:spcBef>
              <a:spcAft>
                <a:spcPts val="0"/>
              </a:spcAft>
              <a:buSzPts val="2400"/>
              <a:buChar char="▪"/>
            </a:pPr>
            <a:r>
              <a:rPr lang="en-US" sz="2400"/>
              <a:t>National survey with ~1M records; ~700MB total</a:t>
            </a:r>
            <a:endParaRPr sz="2400"/>
          </a:p>
          <a:p>
            <a:pPr indent="-381000" lvl="0" marL="342900" rtl="0" algn="l">
              <a:spcBef>
                <a:spcPts val="0"/>
              </a:spcBef>
              <a:spcAft>
                <a:spcPts val="0"/>
              </a:spcAft>
              <a:buSzPts val="2400"/>
              <a:buChar char="▪"/>
            </a:pPr>
            <a:r>
              <a:rPr lang="en-US" sz="2400"/>
              <a:t>Project based on 2017 NHTS Data Challenge contest entry</a:t>
            </a:r>
            <a:endParaRPr sz="2400"/>
          </a:p>
          <a:p>
            <a:pPr indent="-381000" lvl="0" marL="342900" rtl="0" algn="l">
              <a:spcBef>
                <a:spcPts val="0"/>
              </a:spcBef>
              <a:spcAft>
                <a:spcPts val="0"/>
              </a:spcAft>
              <a:buSzPts val="2400"/>
              <a:buChar char="▪"/>
            </a:pPr>
            <a:r>
              <a:rPr lang="en-US" sz="2400"/>
              <a:t>Spark ML: Used to evaluate algorithms and feature importance to identify key factors affecting commute times</a:t>
            </a:r>
            <a:endParaRPr sz="2400"/>
          </a:p>
          <a:p>
            <a:pPr indent="-381000" lvl="0" marL="342900" rtl="0" algn="l">
              <a:spcBef>
                <a:spcPts val="0"/>
              </a:spcBef>
              <a:spcAft>
                <a:spcPts val="0"/>
              </a:spcAft>
              <a:buSzPts val="2400"/>
              <a:buChar char="▪"/>
            </a:pPr>
            <a:r>
              <a:rPr lang="en-US" sz="2400"/>
              <a:t>Graph Analysis: Used to evaluate relationships between census division and total vehicle trips</a:t>
            </a:r>
            <a:endParaRPr sz="2400"/>
          </a:p>
        </p:txBody>
      </p:sp>
      <p:sp>
        <p:nvSpPr>
          <p:cNvPr id="121" name="Google Shape;121;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122" name="Google Shape;122;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23" name="Google Shape;123;p16"/>
          <p:cNvGrpSpPr/>
          <p:nvPr/>
        </p:nvGrpSpPr>
        <p:grpSpPr>
          <a:xfrm>
            <a:off x="926553" y="3947762"/>
            <a:ext cx="3425201" cy="2266800"/>
            <a:chOff x="1078953" y="3947762"/>
            <a:chExt cx="3425201" cy="2266800"/>
          </a:xfrm>
        </p:grpSpPr>
        <p:pic>
          <p:nvPicPr>
            <p:cNvPr id="124" name="Google Shape;124;p16"/>
            <p:cNvPicPr preferRelativeResize="0"/>
            <p:nvPr/>
          </p:nvPicPr>
          <p:blipFill>
            <a:blip r:embed="rId4">
              <a:alphaModFix/>
            </a:blip>
            <a:stretch>
              <a:fillRect/>
            </a:stretch>
          </p:blipFill>
          <p:spPr>
            <a:xfrm>
              <a:off x="1078953" y="3947762"/>
              <a:ext cx="3425201" cy="2266800"/>
            </a:xfrm>
            <a:prstGeom prst="rect">
              <a:avLst/>
            </a:prstGeom>
            <a:noFill/>
            <a:ln>
              <a:noFill/>
            </a:ln>
          </p:spPr>
        </p:pic>
        <p:pic>
          <p:nvPicPr>
            <p:cNvPr id="125" name="Google Shape;125;p16"/>
            <p:cNvPicPr preferRelativeResize="0"/>
            <p:nvPr/>
          </p:nvPicPr>
          <p:blipFill>
            <a:blip r:embed="rId5">
              <a:alphaModFix/>
            </a:blip>
            <a:stretch>
              <a:fillRect/>
            </a:stretch>
          </p:blipFill>
          <p:spPr>
            <a:xfrm>
              <a:off x="3134450" y="3962500"/>
              <a:ext cx="1141100" cy="740100"/>
            </a:xfrm>
            <a:prstGeom prst="rect">
              <a:avLst/>
            </a:prstGeom>
            <a:noFill/>
            <a:ln>
              <a:noFill/>
            </a:ln>
          </p:spPr>
        </p:pic>
      </p:grpSp>
      <p:pic>
        <p:nvPicPr>
          <p:cNvPr id="126" name="Google Shape;126;p16"/>
          <p:cNvPicPr preferRelativeResize="0"/>
          <p:nvPr/>
        </p:nvPicPr>
        <p:blipFill>
          <a:blip r:embed="rId6">
            <a:alphaModFix/>
          </a:blip>
          <a:stretch>
            <a:fillRect/>
          </a:stretch>
        </p:blipFill>
        <p:spPr>
          <a:xfrm>
            <a:off x="4805801" y="3947749"/>
            <a:ext cx="3275911" cy="226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7"/>
          <p:cNvSpPr txBox="1"/>
          <p:nvPr>
            <p:ph idx="1" type="body"/>
          </p:nvPr>
        </p:nvSpPr>
        <p:spPr>
          <a:xfrm>
            <a:off x="457200" y="907375"/>
            <a:ext cx="8229600" cy="45369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Suitable technology to analyze reasonably large dataset; regression algorithms used to evaluate feature importance</a:t>
            </a:r>
            <a:endParaRPr sz="2400"/>
          </a:p>
          <a:p>
            <a:pPr indent="-381000" lvl="0" marL="342900" rtl="0" algn="l">
              <a:spcBef>
                <a:spcPts val="0"/>
              </a:spcBef>
              <a:spcAft>
                <a:spcPts val="0"/>
              </a:spcAft>
              <a:buSzPts val="2400"/>
              <a:buChar char="▪"/>
            </a:pPr>
            <a:r>
              <a:rPr lang="en-US" sz="2400"/>
              <a:t>Pros</a:t>
            </a:r>
            <a:endParaRPr sz="2400"/>
          </a:p>
          <a:p>
            <a:pPr indent="-323850" lvl="1" marL="742950" rtl="0" algn="l">
              <a:spcBef>
                <a:spcPts val="0"/>
              </a:spcBef>
              <a:spcAft>
                <a:spcPts val="0"/>
              </a:spcAft>
              <a:buSzPts val="2400"/>
              <a:buChar char="▪"/>
            </a:pPr>
            <a:r>
              <a:rPr lang="en-US" sz="2400"/>
              <a:t>Industry standard for rapidly analyzing large datasets by utilizing RDDs, pipelines and built-in ML algorithms</a:t>
            </a:r>
            <a:endParaRPr sz="2400"/>
          </a:p>
          <a:p>
            <a:pPr indent="-323850" lvl="1" marL="742950" rtl="0" algn="l">
              <a:spcBef>
                <a:spcPts val="0"/>
              </a:spcBef>
              <a:spcAft>
                <a:spcPts val="0"/>
              </a:spcAft>
              <a:buSzPts val="2400"/>
              <a:buChar char="▪"/>
            </a:pPr>
            <a:r>
              <a:rPr lang="en-US" sz="2400"/>
              <a:t>Algorithm choices are sufficient for basic analysis</a:t>
            </a:r>
            <a:endParaRPr sz="2400"/>
          </a:p>
          <a:p>
            <a:pPr indent="-323850" lvl="1" marL="742950" rtl="0" algn="l">
              <a:spcBef>
                <a:spcPts val="0"/>
              </a:spcBef>
              <a:spcAft>
                <a:spcPts val="0"/>
              </a:spcAft>
              <a:buSzPts val="2400"/>
              <a:buChar char="▪"/>
            </a:pPr>
            <a:r>
              <a:rPr lang="en-US" sz="2400"/>
              <a:t>Supports data pipelines within Spark/Python environment</a:t>
            </a:r>
            <a:endParaRPr sz="2400"/>
          </a:p>
          <a:p>
            <a:pPr indent="-381000" lvl="0" marL="342900" rtl="0" algn="l">
              <a:spcBef>
                <a:spcPts val="0"/>
              </a:spcBef>
              <a:spcAft>
                <a:spcPts val="0"/>
              </a:spcAft>
              <a:buSzPts val="2400"/>
              <a:buChar char="▪"/>
            </a:pPr>
            <a:r>
              <a:rPr lang="en-US" sz="2400"/>
              <a:t>Cons  </a:t>
            </a:r>
            <a:endParaRPr sz="2400"/>
          </a:p>
          <a:p>
            <a:pPr indent="-323850" lvl="1" marL="742950" rtl="0" algn="l">
              <a:spcBef>
                <a:spcPts val="0"/>
              </a:spcBef>
              <a:spcAft>
                <a:spcPts val="0"/>
              </a:spcAft>
              <a:buSzPts val="2400"/>
              <a:buChar char="▪"/>
            </a:pPr>
            <a:r>
              <a:rPr lang="en-US" sz="2400"/>
              <a:t>Algorithm choices may be limited for future analysis</a:t>
            </a:r>
            <a:endParaRPr sz="2400"/>
          </a:p>
          <a:p>
            <a:pPr indent="-323850" lvl="1" marL="742950" rtl="0" algn="l">
              <a:spcBef>
                <a:spcPts val="0"/>
              </a:spcBef>
              <a:spcAft>
                <a:spcPts val="0"/>
              </a:spcAft>
              <a:buSzPts val="2400"/>
              <a:buChar char="▪"/>
            </a:pPr>
            <a:r>
              <a:rPr lang="en-US" sz="2400"/>
              <a:t>Scikit-Learn may be sufficient for many use cases</a:t>
            </a:r>
            <a:endParaRPr sz="2400"/>
          </a:p>
          <a:p>
            <a:pPr indent="-323850" lvl="1" marL="742950" rtl="0" algn="l">
              <a:spcBef>
                <a:spcPts val="0"/>
              </a:spcBef>
              <a:spcAft>
                <a:spcPts val="0"/>
              </a:spcAft>
              <a:buSzPts val="2400"/>
              <a:buChar char="▪"/>
            </a:pPr>
            <a:r>
              <a:rPr lang="en-US" sz="2400"/>
              <a:t>Data visualization is limited (Matlibplot)</a:t>
            </a:r>
            <a:endParaRPr sz="2400"/>
          </a:p>
          <a:p>
            <a:pPr indent="-381000" lvl="0" marL="342900" rtl="0" algn="l">
              <a:spcBef>
                <a:spcPts val="0"/>
              </a:spcBef>
              <a:spcAft>
                <a:spcPts val="0"/>
              </a:spcAft>
              <a:buSzPts val="2400"/>
              <a:buChar char="▪"/>
            </a:pPr>
            <a:r>
              <a:rPr lang="en-US" sz="2400"/>
              <a:t>Ref: </a:t>
            </a:r>
            <a:r>
              <a:rPr lang="en-US" sz="2400" u="sng">
                <a:solidFill>
                  <a:schemeClr val="hlink"/>
                </a:solidFill>
                <a:hlinkClick r:id="rId3"/>
              </a:rPr>
              <a:t>https://spark.apache.org/docs/1.2.2/ml-guide.html</a:t>
            </a:r>
            <a:r>
              <a:rPr lang="en-US" sz="2400"/>
              <a:t> </a:t>
            </a:r>
            <a:endParaRPr sz="2400"/>
          </a:p>
        </p:txBody>
      </p:sp>
      <p:sp>
        <p:nvSpPr>
          <p:cNvPr id="132" name="Google Shape;132;p17"/>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Why Spark ML?</a:t>
            </a:r>
            <a:endParaRPr/>
          </a:p>
        </p:txBody>
      </p:sp>
      <p:sp>
        <p:nvSpPr>
          <p:cNvPr id="133" name="Google Shape;133;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134" name="Google Shape;134;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5" name="Google Shape;135;p17"/>
          <p:cNvPicPr preferRelativeResize="0"/>
          <p:nvPr/>
        </p:nvPicPr>
        <p:blipFill>
          <a:blip r:embed="rId4">
            <a:alphaModFix/>
          </a:blip>
          <a:stretch>
            <a:fillRect/>
          </a:stretch>
        </p:blipFill>
        <p:spPr>
          <a:xfrm>
            <a:off x="3342200" y="5345300"/>
            <a:ext cx="2459599" cy="1011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8"/>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Why GraphX?</a:t>
            </a:r>
            <a:endParaRPr/>
          </a:p>
        </p:txBody>
      </p:sp>
      <p:sp>
        <p:nvSpPr>
          <p:cNvPr id="141" name="Google Shape;141;p18"/>
          <p:cNvSpPr txBox="1"/>
          <p:nvPr>
            <p:ph idx="1" type="body"/>
          </p:nvPr>
        </p:nvSpPr>
        <p:spPr>
          <a:xfrm>
            <a:off x="353875" y="1144750"/>
            <a:ext cx="8436300" cy="39912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Suitable technology to analyze graph for potentially complex relationships between household and trip data tables</a:t>
            </a:r>
            <a:endParaRPr sz="2400"/>
          </a:p>
          <a:p>
            <a:pPr indent="-381000" lvl="0" marL="342900" rtl="0" algn="l">
              <a:spcBef>
                <a:spcPts val="0"/>
              </a:spcBef>
              <a:spcAft>
                <a:spcPts val="0"/>
              </a:spcAft>
              <a:buSzPts val="2400"/>
              <a:buChar char="▪"/>
            </a:pPr>
            <a:r>
              <a:rPr lang="en-US" sz="2400"/>
              <a:t>Pros</a:t>
            </a:r>
            <a:endParaRPr sz="2400"/>
          </a:p>
          <a:p>
            <a:pPr indent="-323850" lvl="1" marL="742950" rtl="0" algn="l">
              <a:spcBef>
                <a:spcPts val="0"/>
              </a:spcBef>
              <a:spcAft>
                <a:spcPts val="0"/>
              </a:spcAft>
              <a:buSzPts val="2400"/>
              <a:buChar char="▪"/>
            </a:pPr>
            <a:r>
              <a:rPr lang="en-US" sz="2400"/>
              <a:t>One of the best choices for graph analysis if working with RDDs, Python and Jupyter Notebook (Good integration)</a:t>
            </a:r>
            <a:endParaRPr sz="2400"/>
          </a:p>
          <a:p>
            <a:pPr indent="-323850" lvl="1" marL="742950" rtl="0" algn="l">
              <a:spcBef>
                <a:spcPts val="0"/>
              </a:spcBef>
              <a:spcAft>
                <a:spcPts val="0"/>
              </a:spcAft>
              <a:buSzPts val="2400"/>
              <a:buChar char="▪"/>
            </a:pPr>
            <a:r>
              <a:rPr lang="en-US" sz="2400"/>
              <a:t>Supports dataframes; minimal integration required</a:t>
            </a:r>
            <a:endParaRPr sz="2400"/>
          </a:p>
          <a:p>
            <a:pPr indent="-381000" lvl="0" marL="342900" rtl="0" algn="l">
              <a:spcBef>
                <a:spcPts val="0"/>
              </a:spcBef>
              <a:spcAft>
                <a:spcPts val="0"/>
              </a:spcAft>
              <a:buSzPts val="2400"/>
              <a:buChar char="▪"/>
            </a:pPr>
            <a:r>
              <a:rPr lang="en-US" sz="2400"/>
              <a:t>Cons </a:t>
            </a:r>
            <a:endParaRPr sz="2400"/>
          </a:p>
          <a:p>
            <a:pPr indent="-323850" lvl="1" marL="742950" rtl="0" algn="l">
              <a:spcBef>
                <a:spcPts val="0"/>
              </a:spcBef>
              <a:spcAft>
                <a:spcPts val="0"/>
              </a:spcAft>
              <a:buSzPts val="2400"/>
              <a:buChar char="▪"/>
            </a:pPr>
            <a:r>
              <a:rPr lang="en-US" sz="2400"/>
              <a:t>Not as full-featured as Neo4J or similar graph databases</a:t>
            </a:r>
            <a:endParaRPr sz="2400"/>
          </a:p>
          <a:p>
            <a:pPr indent="-323850" lvl="1" marL="742950" rtl="0" algn="l">
              <a:spcBef>
                <a:spcPts val="0"/>
              </a:spcBef>
              <a:spcAft>
                <a:spcPts val="0"/>
              </a:spcAft>
              <a:buSzPts val="2400"/>
              <a:buChar char="▪"/>
            </a:pPr>
            <a:r>
              <a:rPr lang="en-US" sz="2400"/>
              <a:t>Data visualization is limited (Matlibplot)</a:t>
            </a:r>
            <a:endParaRPr sz="2400"/>
          </a:p>
          <a:p>
            <a:pPr indent="-381000" lvl="0" marL="342900" rtl="0" algn="l">
              <a:spcBef>
                <a:spcPts val="0"/>
              </a:spcBef>
              <a:spcAft>
                <a:spcPts val="0"/>
              </a:spcAft>
              <a:buSzPts val="2400"/>
              <a:buChar char="▪"/>
            </a:pPr>
            <a:r>
              <a:rPr lang="en-US" sz="2400"/>
              <a:t>Ref: </a:t>
            </a:r>
            <a:r>
              <a:rPr lang="en-US" sz="2000" u="sng">
                <a:solidFill>
                  <a:schemeClr val="hlink"/>
                </a:solidFill>
                <a:hlinkClick r:id="rId3"/>
              </a:rPr>
              <a:t>https://spark.apache.org/docs/1.2.2/graphx-programming-guide.html</a:t>
            </a:r>
            <a:r>
              <a:rPr lang="en-US" sz="2000"/>
              <a:t> </a:t>
            </a:r>
            <a:endParaRPr sz="2400"/>
          </a:p>
        </p:txBody>
      </p:sp>
      <p:sp>
        <p:nvSpPr>
          <p:cNvPr id="142" name="Google Shape;142;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143" name="Google Shape;143;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4" name="Google Shape;144;p18"/>
          <p:cNvPicPr preferRelativeResize="0"/>
          <p:nvPr/>
        </p:nvPicPr>
        <p:blipFill>
          <a:blip r:embed="rId4">
            <a:alphaModFix/>
          </a:blip>
          <a:stretch>
            <a:fillRect/>
          </a:stretch>
        </p:blipFill>
        <p:spPr>
          <a:xfrm>
            <a:off x="2792288" y="5274725"/>
            <a:ext cx="3559425" cy="108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All Technologies</a:t>
            </a:r>
            <a:endParaRPr/>
          </a:p>
        </p:txBody>
      </p:sp>
      <p:sp>
        <p:nvSpPr>
          <p:cNvPr id="150" name="Google Shape;150;p19"/>
          <p:cNvSpPr txBox="1"/>
          <p:nvPr>
            <p:ph idx="1" type="body"/>
          </p:nvPr>
        </p:nvSpPr>
        <p:spPr>
          <a:xfrm>
            <a:off x="457200" y="914400"/>
            <a:ext cx="8229600" cy="19185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Data Cleaning: NumPy, SciPy &amp; Pandas </a:t>
            </a:r>
            <a:endParaRPr sz="2400"/>
          </a:p>
          <a:p>
            <a:pPr indent="-381000" lvl="0" marL="342900" rtl="0" algn="l">
              <a:spcBef>
                <a:spcPts val="0"/>
              </a:spcBef>
              <a:spcAft>
                <a:spcPts val="0"/>
              </a:spcAft>
              <a:buSzPts val="2400"/>
              <a:buChar char="▪"/>
            </a:pPr>
            <a:r>
              <a:rPr lang="en-US" sz="2400"/>
              <a:t>Data Visualization: Matplotlib</a:t>
            </a:r>
            <a:endParaRPr sz="2400"/>
          </a:p>
          <a:p>
            <a:pPr indent="-381000" lvl="0" marL="342900" rtl="0" algn="l">
              <a:spcBef>
                <a:spcPts val="0"/>
              </a:spcBef>
              <a:spcAft>
                <a:spcPts val="0"/>
              </a:spcAft>
              <a:buSzPts val="2400"/>
              <a:buChar char="▪"/>
            </a:pPr>
            <a:r>
              <a:rPr lang="en-US" sz="2400"/>
              <a:t>Spark ML: Decision Tree &amp; Gradient-Boosted Tree Algorithms</a:t>
            </a:r>
            <a:endParaRPr sz="2400"/>
          </a:p>
          <a:p>
            <a:pPr indent="-381000" lvl="0" marL="342900" rtl="0" algn="l">
              <a:spcBef>
                <a:spcPts val="0"/>
              </a:spcBef>
              <a:spcAft>
                <a:spcPts val="0"/>
              </a:spcAft>
              <a:buSzPts val="2400"/>
              <a:buChar char="▪"/>
            </a:pPr>
            <a:r>
              <a:rPr lang="en-US" sz="2400"/>
              <a:t>GraphX: Vertices/Edges &amp; In/Out-Degree Functions</a:t>
            </a:r>
            <a:endParaRPr sz="2400"/>
          </a:p>
          <a:p>
            <a:pPr indent="-381000" lvl="0" marL="342900" rtl="0" algn="l">
              <a:spcBef>
                <a:spcPts val="0"/>
              </a:spcBef>
              <a:spcAft>
                <a:spcPts val="0"/>
              </a:spcAft>
              <a:buSzPts val="2400"/>
              <a:buChar char="▪"/>
            </a:pPr>
            <a:r>
              <a:rPr lang="en-US" sz="2400"/>
              <a:t>Documentation: Jupyter Notebook</a:t>
            </a:r>
            <a:endParaRPr sz="2400"/>
          </a:p>
        </p:txBody>
      </p:sp>
      <p:sp>
        <p:nvSpPr>
          <p:cNvPr id="151" name="Google Shape;151;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152" name="Google Shape;152;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3" name="Google Shape;153;p19"/>
          <p:cNvPicPr preferRelativeResize="0"/>
          <p:nvPr/>
        </p:nvPicPr>
        <p:blipFill>
          <a:blip r:embed="rId3">
            <a:alphaModFix/>
          </a:blip>
          <a:stretch>
            <a:fillRect/>
          </a:stretch>
        </p:blipFill>
        <p:spPr>
          <a:xfrm>
            <a:off x="4081825" y="3530284"/>
            <a:ext cx="4673100" cy="2321943"/>
          </a:xfrm>
          <a:prstGeom prst="rect">
            <a:avLst/>
          </a:prstGeom>
          <a:noFill/>
          <a:ln>
            <a:noFill/>
          </a:ln>
        </p:spPr>
      </p:pic>
      <p:pic>
        <p:nvPicPr>
          <p:cNvPr id="154" name="Google Shape;154;p19"/>
          <p:cNvPicPr preferRelativeResize="0"/>
          <p:nvPr/>
        </p:nvPicPr>
        <p:blipFill>
          <a:blip r:embed="rId4">
            <a:alphaModFix/>
          </a:blip>
          <a:stretch>
            <a:fillRect/>
          </a:stretch>
        </p:blipFill>
        <p:spPr>
          <a:xfrm>
            <a:off x="509599" y="3326951"/>
            <a:ext cx="3156801" cy="1066275"/>
          </a:xfrm>
          <a:prstGeom prst="rect">
            <a:avLst/>
          </a:prstGeom>
          <a:noFill/>
          <a:ln>
            <a:noFill/>
          </a:ln>
        </p:spPr>
      </p:pic>
      <p:pic>
        <p:nvPicPr>
          <p:cNvPr id="155" name="Google Shape;155;p19"/>
          <p:cNvPicPr preferRelativeResize="0"/>
          <p:nvPr/>
        </p:nvPicPr>
        <p:blipFill>
          <a:blip r:embed="rId5">
            <a:alphaModFix/>
          </a:blip>
          <a:stretch>
            <a:fillRect/>
          </a:stretch>
        </p:blipFill>
        <p:spPr>
          <a:xfrm>
            <a:off x="936100" y="4887263"/>
            <a:ext cx="2303799" cy="122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457200" y="120650"/>
            <a:ext cx="8229600" cy="51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Data Analysis - Demo</a:t>
            </a:r>
            <a:endParaRPr/>
          </a:p>
        </p:txBody>
      </p:sp>
      <p:sp>
        <p:nvSpPr>
          <p:cNvPr id="161" name="Google Shape;161;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162" name="Google Shape;162;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20"/>
          <p:cNvSpPr txBox="1"/>
          <p:nvPr>
            <p:ph idx="1" type="body"/>
          </p:nvPr>
        </p:nvSpPr>
        <p:spPr>
          <a:xfrm>
            <a:off x="5398475" y="1606750"/>
            <a:ext cx="2487900" cy="7161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None/>
            </a:pPr>
            <a:r>
              <a:rPr b="1" lang="en-US"/>
              <a:t>&lt;&lt;&lt; Code Example</a:t>
            </a:r>
            <a:endParaRPr b="1"/>
          </a:p>
          <a:p>
            <a:pPr indent="0" lvl="0" marL="0" rtl="0" algn="ctr">
              <a:spcBef>
                <a:spcPts val="0"/>
              </a:spcBef>
              <a:spcAft>
                <a:spcPts val="0"/>
              </a:spcAft>
              <a:buNone/>
            </a:pPr>
            <a:r>
              <a:rPr b="1" lang="en-US"/>
              <a:t>Data Cleaning</a:t>
            </a:r>
            <a:endParaRPr b="1"/>
          </a:p>
        </p:txBody>
      </p:sp>
      <p:pic>
        <p:nvPicPr>
          <p:cNvPr id="164" name="Google Shape;164;p20"/>
          <p:cNvPicPr preferRelativeResize="0"/>
          <p:nvPr/>
        </p:nvPicPr>
        <p:blipFill>
          <a:blip r:embed="rId3">
            <a:alphaModFix/>
          </a:blip>
          <a:stretch>
            <a:fillRect/>
          </a:stretch>
        </p:blipFill>
        <p:spPr>
          <a:xfrm>
            <a:off x="327600" y="799625"/>
            <a:ext cx="4671165" cy="3088425"/>
          </a:xfrm>
          <a:prstGeom prst="rect">
            <a:avLst/>
          </a:prstGeom>
          <a:noFill/>
          <a:ln>
            <a:noFill/>
          </a:ln>
        </p:spPr>
      </p:pic>
      <p:pic>
        <p:nvPicPr>
          <p:cNvPr id="165" name="Google Shape;165;p20"/>
          <p:cNvPicPr preferRelativeResize="0"/>
          <p:nvPr/>
        </p:nvPicPr>
        <p:blipFill>
          <a:blip r:embed="rId4">
            <a:alphaModFix/>
          </a:blip>
          <a:stretch>
            <a:fillRect/>
          </a:stretch>
        </p:blipFill>
        <p:spPr>
          <a:xfrm>
            <a:off x="4095375" y="3040300"/>
            <a:ext cx="4671174" cy="3214048"/>
          </a:xfrm>
          <a:prstGeom prst="rect">
            <a:avLst/>
          </a:prstGeom>
          <a:noFill/>
          <a:ln>
            <a:noFill/>
          </a:ln>
        </p:spPr>
      </p:pic>
      <p:sp>
        <p:nvSpPr>
          <p:cNvPr id="166" name="Google Shape;166;p20"/>
          <p:cNvSpPr txBox="1"/>
          <p:nvPr>
            <p:ph idx="1" type="body"/>
          </p:nvPr>
        </p:nvSpPr>
        <p:spPr>
          <a:xfrm>
            <a:off x="1365725" y="4538038"/>
            <a:ext cx="2133600" cy="7161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None/>
            </a:pPr>
            <a:r>
              <a:rPr b="1" lang="en-US"/>
              <a:t>Code Example &gt;&gt;&gt;</a:t>
            </a:r>
            <a:endParaRPr b="1"/>
          </a:p>
          <a:p>
            <a:pPr indent="0" lvl="0" marL="0" rtl="0" algn="ctr">
              <a:spcBef>
                <a:spcPts val="0"/>
              </a:spcBef>
              <a:spcAft>
                <a:spcPts val="0"/>
              </a:spcAft>
              <a:buNone/>
            </a:pPr>
            <a:r>
              <a:rPr b="1" lang="en-US"/>
              <a:t>Data Visualization</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1"/>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ML and Graph Analysis</a:t>
            </a:r>
            <a:endParaRPr/>
          </a:p>
        </p:txBody>
      </p:sp>
      <p:sp>
        <p:nvSpPr>
          <p:cNvPr id="172" name="Google Shape;172;p21"/>
          <p:cNvSpPr txBox="1"/>
          <p:nvPr>
            <p:ph idx="1" type="body"/>
          </p:nvPr>
        </p:nvSpPr>
        <p:spPr>
          <a:xfrm>
            <a:off x="457200" y="1069950"/>
            <a:ext cx="8229600" cy="1500900"/>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SzPts val="2400"/>
              <a:buChar char="▪"/>
            </a:pPr>
            <a:r>
              <a:rPr lang="en-US" sz="2400"/>
              <a:t>Evaluate ML algorithm performance</a:t>
            </a:r>
            <a:endParaRPr sz="2400"/>
          </a:p>
          <a:p>
            <a:pPr indent="-381000" lvl="0" marL="342900" rtl="0" algn="l">
              <a:spcBef>
                <a:spcPts val="0"/>
              </a:spcBef>
              <a:spcAft>
                <a:spcPts val="0"/>
              </a:spcAft>
              <a:buSzPts val="2400"/>
              <a:buChar char="▪"/>
            </a:pPr>
            <a:r>
              <a:rPr lang="en-US" sz="2400"/>
              <a:t>Identify key factors with feature importance</a:t>
            </a:r>
            <a:endParaRPr sz="2400"/>
          </a:p>
          <a:p>
            <a:pPr indent="-381000" lvl="0" marL="342900" rtl="0" algn="l">
              <a:spcBef>
                <a:spcPts val="0"/>
              </a:spcBef>
              <a:spcAft>
                <a:spcPts val="0"/>
              </a:spcAft>
              <a:buSzPts val="2400"/>
              <a:buChar char="▪"/>
            </a:pPr>
            <a:r>
              <a:rPr lang="en-US" sz="2400"/>
              <a:t>Develop graph and calculate vertices/edges</a:t>
            </a:r>
            <a:endParaRPr sz="2400"/>
          </a:p>
          <a:p>
            <a:pPr indent="-381000" lvl="0" marL="342900" rtl="0" algn="l">
              <a:spcBef>
                <a:spcPts val="0"/>
              </a:spcBef>
              <a:spcAft>
                <a:spcPts val="0"/>
              </a:spcAft>
              <a:buSzPts val="2400"/>
              <a:buChar char="▪"/>
            </a:pPr>
            <a:r>
              <a:rPr lang="en-US" sz="2400"/>
              <a:t>Calculate in/out-degree relationships</a:t>
            </a:r>
            <a:endParaRPr sz="2400"/>
          </a:p>
        </p:txBody>
      </p:sp>
      <p:sp>
        <p:nvSpPr>
          <p:cNvPr id="173" name="Google Shape;173;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174" name="Google Shape;174;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5" name="Google Shape;175;p21"/>
          <p:cNvPicPr preferRelativeResize="0"/>
          <p:nvPr/>
        </p:nvPicPr>
        <p:blipFill>
          <a:blip r:embed="rId3">
            <a:alphaModFix/>
          </a:blip>
          <a:stretch>
            <a:fillRect/>
          </a:stretch>
        </p:blipFill>
        <p:spPr>
          <a:xfrm>
            <a:off x="2561513" y="2792313"/>
            <a:ext cx="6154567" cy="2143238"/>
          </a:xfrm>
          <a:prstGeom prst="rect">
            <a:avLst/>
          </a:prstGeom>
          <a:noFill/>
          <a:ln>
            <a:noFill/>
          </a:ln>
        </p:spPr>
      </p:pic>
      <p:pic>
        <p:nvPicPr>
          <p:cNvPr id="176" name="Google Shape;176;p21"/>
          <p:cNvPicPr preferRelativeResize="0"/>
          <p:nvPr/>
        </p:nvPicPr>
        <p:blipFill>
          <a:blip r:embed="rId4">
            <a:alphaModFix/>
          </a:blip>
          <a:stretch>
            <a:fillRect/>
          </a:stretch>
        </p:blipFill>
        <p:spPr>
          <a:xfrm>
            <a:off x="2743200" y="5201563"/>
            <a:ext cx="5791200" cy="866775"/>
          </a:xfrm>
          <a:prstGeom prst="rect">
            <a:avLst/>
          </a:prstGeom>
          <a:noFill/>
          <a:ln>
            <a:noFill/>
          </a:ln>
        </p:spPr>
      </p:pic>
      <p:sp>
        <p:nvSpPr>
          <p:cNvPr id="177" name="Google Shape;177;p21"/>
          <p:cNvSpPr txBox="1"/>
          <p:nvPr>
            <p:ph idx="1" type="body"/>
          </p:nvPr>
        </p:nvSpPr>
        <p:spPr>
          <a:xfrm>
            <a:off x="228600" y="3547575"/>
            <a:ext cx="2133600" cy="7161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a:t>Example ML Output</a:t>
            </a:r>
            <a:endParaRPr b="1"/>
          </a:p>
          <a:p>
            <a:pPr indent="0" lvl="0" marL="0" rtl="0" algn="l">
              <a:spcBef>
                <a:spcPts val="0"/>
              </a:spcBef>
              <a:spcAft>
                <a:spcPts val="0"/>
              </a:spcAft>
              <a:buNone/>
            </a:pPr>
            <a:r>
              <a:rPr b="1" lang="en-US"/>
              <a:t>Feature Importance</a:t>
            </a:r>
            <a:r>
              <a:rPr b="1" lang="en-US"/>
              <a:t>:</a:t>
            </a:r>
            <a:endParaRPr b="1"/>
          </a:p>
        </p:txBody>
      </p:sp>
      <p:sp>
        <p:nvSpPr>
          <p:cNvPr id="178" name="Google Shape;178;p21"/>
          <p:cNvSpPr txBox="1"/>
          <p:nvPr>
            <p:ph idx="1" type="body"/>
          </p:nvPr>
        </p:nvSpPr>
        <p:spPr>
          <a:xfrm>
            <a:off x="381000" y="5300175"/>
            <a:ext cx="1822200" cy="7161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a:t>Example Graph</a:t>
            </a:r>
            <a:endParaRPr b="1"/>
          </a:p>
          <a:p>
            <a:pPr indent="0" lvl="0" marL="0" rtl="0" algn="l">
              <a:spcBef>
                <a:spcPts val="0"/>
              </a:spcBef>
              <a:spcAft>
                <a:spcPts val="0"/>
              </a:spcAft>
              <a:buNone/>
            </a:pPr>
            <a:r>
              <a:rPr b="1" lang="en-US"/>
              <a:t>Analysis Output:</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457200" y="120651"/>
            <a:ext cx="8229600" cy="71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Spark ML Demo - Decision Tree </a:t>
            </a:r>
            <a:r>
              <a:rPr lang="en-US"/>
              <a:t>Algorithm</a:t>
            </a:r>
            <a:endParaRPr/>
          </a:p>
        </p:txBody>
      </p:sp>
      <p:sp>
        <p:nvSpPr>
          <p:cNvPr id="184" name="Google Shape;184;p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98989"/>
              </a:buClr>
              <a:buSzPts val="1200"/>
              <a:buFont typeface="Noto Sans Symbols"/>
              <a:buNone/>
            </a:pPr>
            <a:r>
              <a:rPr b="0" i="0" lang="en-US" sz="1200" u="none" cap="none" strike="noStrike">
                <a:solidFill>
                  <a:srgbClr val="898989"/>
                </a:solidFill>
                <a:latin typeface="Calibri"/>
                <a:ea typeface="Calibri"/>
                <a:cs typeface="Calibri"/>
                <a:sym typeface="Calibri"/>
              </a:rPr>
              <a:t>@</a:t>
            </a:r>
            <a:r>
              <a:rPr lang="en-US"/>
              <a:t>Walter Yu</a:t>
            </a:r>
            <a:endParaRPr/>
          </a:p>
        </p:txBody>
      </p:sp>
      <p:sp>
        <p:nvSpPr>
          <p:cNvPr id="185" name="Google Shape;185;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6" name="Google Shape;186;p22"/>
          <p:cNvPicPr preferRelativeResize="0"/>
          <p:nvPr/>
        </p:nvPicPr>
        <p:blipFill>
          <a:blip r:embed="rId3">
            <a:alphaModFix/>
          </a:blip>
          <a:stretch>
            <a:fillRect/>
          </a:stretch>
        </p:blipFill>
        <p:spPr>
          <a:xfrm>
            <a:off x="533400" y="989151"/>
            <a:ext cx="8032237" cy="52147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